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23"/>
  </p:notesMasterIdLst>
  <p:sldIdLst>
    <p:sldId id="563" r:id="rId4"/>
    <p:sldId id="510" r:id="rId5"/>
    <p:sldId id="517" r:id="rId6"/>
    <p:sldId id="556" r:id="rId7"/>
    <p:sldId id="557" r:id="rId8"/>
    <p:sldId id="543" r:id="rId9"/>
    <p:sldId id="558" r:id="rId10"/>
    <p:sldId id="544" r:id="rId11"/>
    <p:sldId id="549" r:id="rId12"/>
    <p:sldId id="550" r:id="rId13"/>
    <p:sldId id="559" r:id="rId14"/>
    <p:sldId id="551" r:id="rId15"/>
    <p:sldId id="554" r:id="rId16"/>
    <p:sldId id="555" r:id="rId17"/>
    <p:sldId id="560" r:id="rId18"/>
    <p:sldId id="561" r:id="rId19"/>
    <p:sldId id="507" r:id="rId20"/>
    <p:sldId id="501" r:id="rId21"/>
    <p:sldId id="564" r:id="rId22"/>
  </p:sldIdLst>
  <p:sldSz cx="9144000" cy="5143500" type="screen16x9"/>
  <p:notesSz cx="6858000" cy="9144000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黑体" pitchFamily="49" charset="-122"/>
      <p:regular r:id="rId28"/>
    </p:embeddedFont>
    <p:embeddedFont>
      <p:font typeface="幼圆" pitchFamily="49" charset="-122"/>
      <p:regular r:id="rId29"/>
    </p:embeddedFont>
    <p:embeddedFont>
      <p:font typeface="楷体" pitchFamily="49" charset="-122"/>
      <p:regular r:id="rId30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3" autoAdjust="0"/>
    <p:restoredTop sz="99704" autoAdjust="0"/>
  </p:normalViewPr>
  <p:slideViewPr>
    <p:cSldViewPr>
      <p:cViewPr>
        <p:scale>
          <a:sx n="110" d="100"/>
          <a:sy n="110" d="100"/>
        </p:scale>
        <p:origin x="-528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4.fntdata"/><Relationship Id="rId30" Type="http://schemas.openxmlformats.org/officeDocument/2006/relationships/font" Target="fonts/font7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3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76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8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56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97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57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50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28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7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44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8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4287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074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52943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0130727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475293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086758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66559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782585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3883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7956418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991772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6651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521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17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40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25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7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6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48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70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77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28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1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4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25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5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35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87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10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95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1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5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91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33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02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69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4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30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90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94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07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88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08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57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22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43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617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50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41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3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88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1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5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03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37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25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3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504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24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47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52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66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66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3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5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6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04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9524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46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89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58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059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364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7556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5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83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305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149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215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7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7153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3374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5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0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761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18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842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15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67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56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20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26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84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98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65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31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09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801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42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19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21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22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09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07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72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45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32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65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501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72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67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1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68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3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55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138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717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725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852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七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1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19573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852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七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0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735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6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6.wmf"/><Relationship Id="rId3" Type="http://schemas.openxmlformats.org/officeDocument/2006/relationships/image" Target="../media/image10.jpeg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七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因数与倍数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2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75657" y="1275606"/>
            <a:ext cx="2880319" cy="9692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、</a:t>
            </a:r>
            <a:endParaRPr lang="zh-CN" altLang="en-US" b="1" dirty="0"/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90323" y="2757958"/>
            <a:ext cx="1102157" cy="965920"/>
          </a:xfrm>
          <a:prstGeom prst="rect">
            <a:avLst/>
          </a:prstGeom>
          <a:noFill/>
          <a:extLst/>
        </p:spPr>
      </p:pic>
      <p:sp>
        <p:nvSpPr>
          <p:cNvPr id="4" name="TextBox 3"/>
          <p:cNvSpPr txBox="1"/>
          <p:nvPr/>
        </p:nvSpPr>
        <p:spPr>
          <a:xfrm>
            <a:off x="323528" y="339502"/>
            <a:ext cx="7970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找出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每组数的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最大公因数，想想它们的最大公因数各有什么特点？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632245" y="3795886"/>
            <a:ext cx="7900195" cy="740300"/>
          </a:xfrm>
          <a:prstGeom prst="wedgeRoundRectCallout">
            <a:avLst>
              <a:gd name="adj1" fmla="val 48940"/>
              <a:gd name="adj2" fmla="val 223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如左边两数有倍数关系，最大公因数是其中的小数；右边两个数的公因数只有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，因此最大公因数只能是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664" y="134761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15    21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    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33   60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16017" y="1275606"/>
            <a:ext cx="2880319" cy="9692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TextBox 27"/>
          <p:cNvSpPr txBox="1"/>
          <p:nvPr/>
        </p:nvSpPr>
        <p:spPr>
          <a:xfrm>
            <a:off x="4788024" y="134761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5     8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</a:t>
            </a: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15    12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9" name="Picture 2" descr="D:\童晓芳\个人专业成长\各类撰稿\20180605路编1-6下册《课件》\课件专用人物图\4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8" t="17536" r="23766" b="8409"/>
          <a:stretch/>
        </p:blipFill>
        <p:spPr bwMode="auto">
          <a:xfrm>
            <a:off x="344027" y="2568637"/>
            <a:ext cx="869017" cy="1011225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331640" y="2355726"/>
            <a:ext cx="3222211" cy="1371265"/>
          </a:xfrm>
          <a:prstGeom prst="wedgeRoundRectCallout">
            <a:avLst>
              <a:gd name="adj1" fmla="val -55117"/>
              <a:gd name="adj2" fmla="val 822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圆角矩形标注 30"/>
          <p:cNvSpPr>
            <a:spLocks noChangeArrowheads="1"/>
          </p:cNvSpPr>
          <p:nvPr/>
        </p:nvSpPr>
        <p:spPr bwMode="auto">
          <a:xfrm>
            <a:off x="4662157" y="2355726"/>
            <a:ext cx="3078195" cy="1371265"/>
          </a:xfrm>
          <a:prstGeom prst="wedgeRoundRectCallout">
            <a:avLst>
              <a:gd name="adj1" fmla="val 54379"/>
              <a:gd name="adj2" fmla="val 1263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544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1" grpId="0" animBg="1"/>
      <p:bldP spid="19" grpId="0"/>
      <p:bldP spid="27" grpId="0" animBg="1"/>
      <p:bldP spid="28" grpId="0"/>
      <p:bldP spid="24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9673" y="1306964"/>
            <a:ext cx="2880319" cy="9692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、</a:t>
            </a:r>
            <a:endParaRPr lang="zh-CN" altLang="en-US" b="1" dirty="0"/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18315" y="2789316"/>
            <a:ext cx="1102157" cy="965920"/>
          </a:xfrm>
          <a:prstGeom prst="rect">
            <a:avLst/>
          </a:prstGeom>
          <a:noFill/>
          <a:extLst/>
        </p:spPr>
      </p:pic>
      <p:sp>
        <p:nvSpPr>
          <p:cNvPr id="4" name="TextBox 3"/>
          <p:cNvSpPr txBox="1"/>
          <p:nvPr/>
        </p:nvSpPr>
        <p:spPr>
          <a:xfrm>
            <a:off x="251520" y="267494"/>
            <a:ext cx="87521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找出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每组数的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最小公倍数，想想它们的最小公倍数各有什么特点？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632245" y="3827244"/>
            <a:ext cx="7900195" cy="832738"/>
          </a:xfrm>
          <a:prstGeom prst="wedgeRoundRectCallout">
            <a:avLst>
              <a:gd name="adj1" fmla="val 48940"/>
              <a:gd name="adj2" fmla="val 223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如左边两数有倍数关系，最小公倍数是其中的大数；右边两个数的最小公倍数是两数的乘积。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1680" y="137897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15    21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    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33   60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60033" y="1306964"/>
            <a:ext cx="2880319" cy="9692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TextBox 27"/>
          <p:cNvSpPr txBox="1"/>
          <p:nvPr/>
        </p:nvSpPr>
        <p:spPr>
          <a:xfrm>
            <a:off x="4932040" y="137897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5     8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</a:t>
            </a: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15    12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9" name="Picture 2" descr="D:\童晓芳\个人专业成长\各类撰稿\20180605路编1-6下册《课件》\课件专用人物图\4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8" t="17536" r="23766" b="8409"/>
          <a:stretch/>
        </p:blipFill>
        <p:spPr bwMode="auto">
          <a:xfrm>
            <a:off x="272019" y="2599995"/>
            <a:ext cx="869017" cy="1011225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259632" y="2387084"/>
            <a:ext cx="3222211" cy="1371265"/>
          </a:xfrm>
          <a:prstGeom prst="wedgeRoundRectCallout">
            <a:avLst>
              <a:gd name="adj1" fmla="val -55117"/>
              <a:gd name="adj2" fmla="val 822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的最小公倍数是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圆角矩形标注 30"/>
          <p:cNvSpPr>
            <a:spLocks noChangeArrowheads="1"/>
          </p:cNvSpPr>
          <p:nvPr/>
        </p:nvSpPr>
        <p:spPr bwMode="auto">
          <a:xfrm>
            <a:off x="4590149" y="2387084"/>
            <a:ext cx="3078195" cy="1371265"/>
          </a:xfrm>
          <a:prstGeom prst="wedgeRoundRectCallout">
            <a:avLst>
              <a:gd name="adj1" fmla="val 54379"/>
              <a:gd name="adj2" fmla="val 1263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最小公倍数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63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1" grpId="0" animBg="1"/>
      <p:bldP spid="19" grpId="0"/>
      <p:bldP spid="27" grpId="0" animBg="1"/>
      <p:bldP spid="28" grpId="0"/>
      <p:bldP spid="24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084168" y="2457467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987824" y="1923678"/>
            <a:ext cx="3312368" cy="413840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11510"/>
            <a:ext cx="75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直接写出下面每组数的最大公因数。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2555776" y="2553542"/>
            <a:ext cx="3456383" cy="413840"/>
          </a:xfrm>
          <a:prstGeom prst="wedgeRoundRectCallout">
            <a:avLst>
              <a:gd name="adj1" fmla="val 53855"/>
              <a:gd name="adj2" fmla="val -4023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最大公因数是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2267744" y="3153828"/>
            <a:ext cx="3600400" cy="432048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最大公因数是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8" y="1150547"/>
            <a:ext cx="5940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10    4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9    12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24    27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3015567" y="3777678"/>
            <a:ext cx="3312368" cy="432048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2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1" grpId="0" animBg="1"/>
      <p:bldP spid="30" grpId="0" animBg="1"/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084168" y="2691699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924200" y="1986994"/>
            <a:ext cx="3528392" cy="341832"/>
          </a:xfrm>
          <a:prstGeom prst="wedgeRoundRectCallout">
            <a:avLst>
              <a:gd name="adj1" fmla="val 54936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11510"/>
            <a:ext cx="8237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8.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你能说出下面分数中分子和分母的最大公因数吗？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2196827" y="2511679"/>
            <a:ext cx="3888432" cy="360040"/>
          </a:xfrm>
          <a:prstGeom prst="wedgeRoundRectCallout">
            <a:avLst>
              <a:gd name="adj1" fmla="val 54743"/>
              <a:gd name="adj2" fmla="val 3883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最大公因数是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2366229" y="3089299"/>
            <a:ext cx="3672407" cy="360040"/>
          </a:xfrm>
          <a:prstGeom prst="wedgeRoundRectCallout">
            <a:avLst>
              <a:gd name="adj1" fmla="val 57834"/>
              <a:gd name="adj2" fmla="val 10989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65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2924200" y="3640600"/>
            <a:ext cx="3375992" cy="360039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104628" y="121409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b="1" dirty="0"/>
          </a:p>
        </p:txBody>
      </p:sp>
      <p:grpSp>
        <p:nvGrpSpPr>
          <p:cNvPr id="31" name="组合 30"/>
          <p:cNvGrpSpPr/>
          <p:nvPr/>
        </p:nvGrpSpPr>
        <p:grpSpPr>
          <a:xfrm>
            <a:off x="1892149" y="1059582"/>
            <a:ext cx="4552059" cy="658812"/>
            <a:chOff x="1495425" y="1481138"/>
            <a:chExt cx="4552059" cy="658812"/>
          </a:xfrm>
        </p:grpSpPr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0932585"/>
                </p:ext>
              </p:extLst>
            </p:nvPr>
          </p:nvGraphicFramePr>
          <p:xfrm>
            <a:off x="1495425" y="1481138"/>
            <a:ext cx="339725" cy="658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2" name="公式" r:id="rId4" imgW="203040" imgH="393480" progId="Equation.3">
                    <p:embed/>
                  </p:oleObj>
                </mc:Choice>
                <mc:Fallback>
                  <p:oleObj name="公式" r:id="rId4" imgW="2030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95425" y="1481138"/>
                          <a:ext cx="339725" cy="6588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22682084"/>
                </p:ext>
              </p:extLst>
            </p:nvPr>
          </p:nvGraphicFramePr>
          <p:xfrm>
            <a:off x="2513608" y="1569790"/>
            <a:ext cx="330200" cy="569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3" name="公式" r:id="rId6" imgW="228600" imgH="393480" progId="Equation.3">
                    <p:embed/>
                  </p:oleObj>
                </mc:Choice>
                <mc:Fallback>
                  <p:oleObj name="公式" r:id="rId6" imgW="2286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513608" y="1569790"/>
                          <a:ext cx="330200" cy="5699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对象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949837"/>
                </p:ext>
              </p:extLst>
            </p:nvPr>
          </p:nvGraphicFramePr>
          <p:xfrm>
            <a:off x="3545532" y="1530102"/>
            <a:ext cx="306388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4" name="公式" r:id="rId8" imgW="215640" imgH="393480" progId="Equation.3">
                    <p:embed/>
                  </p:oleObj>
                </mc:Choice>
                <mc:Fallback>
                  <p:oleObj name="公式" r:id="rId8" imgW="2156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545532" y="1530102"/>
                          <a:ext cx="306388" cy="60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对象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9113761"/>
                </p:ext>
              </p:extLst>
            </p:nvPr>
          </p:nvGraphicFramePr>
          <p:xfrm>
            <a:off x="4608513" y="1549152"/>
            <a:ext cx="323850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5" name="公式" r:id="rId10" imgW="215640" imgH="393480" progId="Equation.3">
                    <p:embed/>
                  </p:oleObj>
                </mc:Choice>
                <mc:Fallback>
                  <p:oleObj name="公式" r:id="rId10" imgW="21564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608513" y="1549152"/>
                          <a:ext cx="323850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对象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3316329"/>
                </p:ext>
              </p:extLst>
            </p:nvPr>
          </p:nvGraphicFramePr>
          <p:xfrm>
            <a:off x="5724128" y="1563638"/>
            <a:ext cx="323356" cy="556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6" name="公式" r:id="rId12" imgW="228600" imgH="393480" progId="Equation.3">
                    <p:embed/>
                  </p:oleObj>
                </mc:Choice>
                <mc:Fallback>
                  <p:oleObj name="公式" r:id="rId12" imgW="2286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24128" y="1563638"/>
                          <a:ext cx="323356" cy="5568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" name="圆角矩形标注 36"/>
          <p:cNvSpPr>
            <a:spLocks noChangeArrowheads="1"/>
          </p:cNvSpPr>
          <p:nvPr/>
        </p:nvSpPr>
        <p:spPr bwMode="auto">
          <a:xfrm>
            <a:off x="2807804" y="4211217"/>
            <a:ext cx="3608784" cy="360039"/>
          </a:xfrm>
          <a:prstGeom prst="wedgeRoundRectCallout">
            <a:avLst>
              <a:gd name="adj1" fmla="val 55884"/>
              <a:gd name="adj2" fmla="val -5370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810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1" grpId="0" animBg="1"/>
      <p:bldP spid="30" grpId="0" animBg="1"/>
      <p:bldP spid="14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1842" y="470584"/>
            <a:ext cx="8572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把一张长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厘米、宽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厘米的长方形纸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（如下图）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裁成同样大的正方形。如果要求纸没有剩余，裁出的正方形边长最大是多少厘米？一共可以裁出多少个这样的正方形？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（在图中画一画，再回答）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51670"/>
            <a:ext cx="3005311" cy="1984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18" r="-1"/>
          <a:stretch/>
        </p:blipFill>
        <p:spPr bwMode="auto">
          <a:xfrm>
            <a:off x="5292080" y="1942678"/>
            <a:ext cx="3106425" cy="192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1610" y="204024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4148" y="255694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15÷3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）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88525" y="3025664"/>
            <a:ext cx="190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=5×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4148" y="3478602"/>
            <a:ext cx="190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（个）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1347" y="4052485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裁出的正方形边长最大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厘米，一共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可以裁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出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这样的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正方形。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371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28" grpId="0"/>
      <p:bldP spid="29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96932" y="2467813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0442" y="411510"/>
            <a:ext cx="8328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10.1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路和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路公共汽车早上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时同时从起始站发车，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路车每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分钟发一辆车，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路车每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分钟发一辆车。列表找出这两路车第二次同时发车的时间。解决这个问题，你还有其他方法吗？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936236" y="2669468"/>
            <a:ext cx="5531839" cy="360040"/>
          </a:xfrm>
          <a:prstGeom prst="wedgeRoundRectCallout">
            <a:avLst>
              <a:gd name="adj1" fmla="val 52827"/>
              <a:gd name="adj2" fmla="val 899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这两路车第二次同时发车的时间是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7:24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086" y="1707654"/>
            <a:ext cx="6362258" cy="80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18078"/>
            <a:ext cx="6336704" cy="74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420219" y="3260321"/>
            <a:ext cx="7515944" cy="1399661"/>
          </a:xfrm>
          <a:prstGeom prst="wedgeRoundRectCallout">
            <a:avLst>
              <a:gd name="adj1" fmla="val 52188"/>
              <a:gd name="adj2" fmla="val -39135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两路公共汽车每次发车相隔时间分别是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分，所以下次同时发车经过的时间，必须是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的倍数，也是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的倍数，也就是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的公倍数。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的最小公倍数是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所以第二次发车时间是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718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07904" y="1635646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137" name="Picture 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3518"/>
            <a:ext cx="1891085" cy="514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619964"/>
            <a:ext cx="81036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两个数的最大公因数可以用“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    ）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”表示，最小公倍数可以用“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［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 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］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”表示。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的最大公因数是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，可以表示为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=6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；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12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最小公倍数是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，可以表示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为</a:t>
            </a:r>
            <a:r>
              <a:rPr lang="zh-CN" altLang="zh-CN" sz="2800" b="1" dirty="0">
                <a:solidFill>
                  <a:srgbClr val="FF0000"/>
                </a:solidFill>
              </a:rPr>
              <a:t>［</a:t>
            </a:r>
            <a:r>
              <a:rPr lang="en-US" altLang="zh-CN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12,18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］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=36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687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783812" y="108269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85167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举例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说说什么是公因数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ts val="0"/>
              </a:spcBef>
            </a:pP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 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有因数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也有因数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 1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、</a:t>
            </a:r>
            <a:endParaRPr lang="en-US" altLang="zh-CN" sz="2400" b="1" spc="-100" noProof="1" smtClean="0"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ts val="0"/>
              </a:spcBef>
            </a:pP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2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就是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的公因数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1" y="3003798"/>
            <a:ext cx="703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spcBef>
                <a:spcPts val="0"/>
              </a:spcBef>
            </a:pP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举例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说说什么是最大公因数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ts val="0"/>
              </a:spcBef>
            </a:pP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 1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的公因数。其中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最大，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就是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18</a:t>
            </a:r>
          </a:p>
          <a:p>
            <a:pPr defTabSz="914400">
              <a:spcBef>
                <a:spcPts val="0"/>
              </a:spcBef>
            </a:pP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spc="-100" noProof="1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spc="-100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spc="-100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spc="-100" noProof="1"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84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1854937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47664" y="1059582"/>
            <a:ext cx="4176464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两个数的公因数是什么含义？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051720" y="1635646"/>
            <a:ext cx="5400600" cy="679870"/>
          </a:xfrm>
          <a:prstGeom prst="wedgeRoundRectCallout">
            <a:avLst>
              <a:gd name="adj1" fmla="val 55026"/>
              <a:gd name="adj2" fmla="val 2976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两个数公有的因数，叫作这两个数的公因数。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762714" y="2467214"/>
            <a:ext cx="5544616" cy="679870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怎样找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两个数的公因数和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最大公因数呢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688063" y="3296643"/>
            <a:ext cx="7220591" cy="1648730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en-US" altLang="zh-CN" sz="24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eaLnBrk="0" hangingPunct="0">
              <a:spcBef>
                <a:spcPts val="6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找两个数的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最大公因数：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）分别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写出两个数的所有因数，对比找出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公因数，并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找出最大的一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个；（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）找出一个数的因数，再在这些因数中找另一个数的因数，并确定最大的。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98164"/>
            <a:ext cx="1151154" cy="16496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77155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331640" y="1646099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的因数有：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5669" y="1670432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359503" y="2510195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的公因数有：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9992" y="2515001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403648" y="3295097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45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的最大公因数是：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41675" y="3283555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259632" y="771550"/>
            <a:ext cx="276138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的因数有：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885" y="1422889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658972" y="627534"/>
            <a:ext cx="5112568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两个数的公倍数是什么含义？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163028" y="1203598"/>
            <a:ext cx="5400600" cy="792088"/>
          </a:xfrm>
          <a:prstGeom prst="wedgeRoundRectCallout">
            <a:avLst>
              <a:gd name="adj1" fmla="val 52949"/>
              <a:gd name="adj2" fmla="val 5260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两个数公有的倍数，叫作这两个数的公倍数。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2235036" y="2179912"/>
            <a:ext cx="4929252" cy="679870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怎样找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两个数的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公倍数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最小公倍数呢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791516" y="2980915"/>
            <a:ext cx="7416824" cy="1500235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eaLnBrk="0" hangingPunct="0">
              <a:spcBef>
                <a:spcPts val="6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找两个数的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最小公倍数：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）从小到大依次写出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两个数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的部分倍数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，对比找出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公倍数，并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找出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最小的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个；（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）找出一个数的倍数，再在这些倍数中找另一个数的倍数，并确定最小的。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39" y="1422890"/>
            <a:ext cx="1090357" cy="1422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5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34572" y="737459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48……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71600" y="1707654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noProof="1">
                <a:latin typeface="楷体" pitchFamily="49" charset="-122"/>
                <a:ea typeface="楷体" pitchFamily="49" charset="-122"/>
              </a:rPr>
              <a:t>倍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1760498"/>
            <a:ext cx="4801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16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48……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971600" y="2503882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noProof="1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的公倍数有：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9912" y="2527479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48……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043608" y="3363838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noProof="1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的最小公倍数是：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336383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899592" y="653956"/>
            <a:ext cx="276138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noProof="1">
                <a:latin typeface="楷体" pitchFamily="49" charset="-122"/>
                <a:ea typeface="楷体" pitchFamily="49" charset="-122"/>
              </a:rPr>
              <a:t>倍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72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7" y="192367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420÷70=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1721" y="2542133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12×5 =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1721" y="314781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68÷4 =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1721" y="3694261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13×7 =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9" y="192367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1" y="2542133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91881" y="314781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91881" y="3694261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91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6736" y="1050880"/>
            <a:ext cx="8340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计算下面各题，并说一说谁是谁的因数，谁是谁的倍数。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zh-CN" altLang="en-US" b="1" dirty="0"/>
          </a:p>
        </p:txBody>
      </p:sp>
      <p:sp>
        <p:nvSpPr>
          <p:cNvPr id="19" name="圆角矩形标注 18"/>
          <p:cNvSpPr>
            <a:spLocks noChangeArrowheads="1"/>
          </p:cNvSpPr>
          <p:nvPr/>
        </p:nvSpPr>
        <p:spPr bwMode="auto">
          <a:xfrm>
            <a:off x="4805189" y="2095276"/>
            <a:ext cx="2863155" cy="908522"/>
          </a:xfrm>
          <a:prstGeom prst="wedgeRoundRectCallout">
            <a:avLst>
              <a:gd name="adj1" fmla="val -80850"/>
              <a:gd name="adj2" fmla="val -39266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420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的因数，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420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70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的倍数。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3" grpId="0"/>
      <p:bldP spid="20" grpId="0"/>
      <p:bldP spid="21" grpId="0"/>
      <p:bldP spid="22" grpId="0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203" y="3147814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059832" y="55552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48……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187624" y="1203598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noProof="1">
                <a:latin typeface="楷体" pitchFamily="49" charset="-122"/>
                <a:ea typeface="楷体" pitchFamily="49" charset="-122"/>
              </a:rPr>
              <a:t>倍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65395" y="1203598"/>
            <a:ext cx="5439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80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100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120……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179314" y="1995686"/>
            <a:ext cx="65610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的公倍数有：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11872" y="2026463"/>
            <a:ext cx="4167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80……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79314" y="2804197"/>
            <a:ext cx="6561038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400" b="1" noProof="1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noProof="1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的最小公倍数是：</a:t>
            </a:r>
            <a:endParaRPr lang="zh-CN" altLang="en-US" sz="24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55976" y="283016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；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792614" y="514657"/>
            <a:ext cx="287117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600"/>
              </a:spcBef>
              <a:buFontTx/>
              <a:buNone/>
              <a:defRPr/>
            </a:pPr>
            <a:r>
              <a:rPr lang="en-US" altLang="zh-CN" sz="2800" b="1" noProof="1" smtClean="0">
                <a:latin typeface="楷体" pitchFamily="49" charset="-122"/>
                <a:ea typeface="楷体" pitchFamily="49" charset="-122"/>
              </a:rPr>
              <a:t>2.8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noProof="1">
                <a:latin typeface="楷体" pitchFamily="49" charset="-122"/>
                <a:ea typeface="楷体" pitchFamily="49" charset="-122"/>
              </a:rPr>
              <a:t>倍</a:t>
            </a:r>
            <a:r>
              <a:rPr lang="zh-CN" altLang="en-US" sz="2800" b="1" noProof="1" smtClean="0">
                <a:latin typeface="楷体" pitchFamily="49" charset="-122"/>
                <a:ea typeface="楷体" pitchFamily="49" charset="-122"/>
              </a:rPr>
              <a:t>数有：</a:t>
            </a:r>
            <a:endParaRPr lang="zh-CN" altLang="en-US" sz="2800" b="1" noProof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圆角矩形标注 30"/>
          <p:cNvSpPr>
            <a:spLocks noChangeArrowheads="1"/>
          </p:cNvSpPr>
          <p:nvPr/>
        </p:nvSpPr>
        <p:spPr bwMode="auto">
          <a:xfrm>
            <a:off x="1331640" y="3657037"/>
            <a:ext cx="5328592" cy="743314"/>
          </a:xfrm>
          <a:prstGeom prst="wedgeRoundRectCallout">
            <a:avLst>
              <a:gd name="adj1" fmla="val 56648"/>
              <a:gd name="adj2" fmla="val 562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你能用同样的方法找出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的最小公倍数吗？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54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830314" y="2640645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570969" y="555526"/>
            <a:ext cx="7081582" cy="785060"/>
          </a:xfrm>
          <a:prstGeom prst="wedgeRoundRectCallout">
            <a:avLst>
              <a:gd name="adj1" fmla="val -53764"/>
              <a:gd name="adj2" fmla="val 533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下面哪几组数有公因数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？哪几组数有公因数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或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91680" y="1635646"/>
            <a:ext cx="5940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27    10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35    24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42    30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1709829" y="2373934"/>
            <a:ext cx="4518355" cy="413840"/>
          </a:xfrm>
          <a:prstGeom prst="wedgeRoundRectCallout">
            <a:avLst>
              <a:gd name="adj1" fmla="val 56648"/>
              <a:gd name="adj2" fmla="val 562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有公因数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1691680" y="3075806"/>
            <a:ext cx="4717611" cy="432048"/>
          </a:xfrm>
          <a:prstGeom prst="wedgeRoundRectCallout">
            <a:avLst>
              <a:gd name="adj1" fmla="val 53324"/>
              <a:gd name="adj2" fmla="val -3830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公因数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圆角矩形标注 14"/>
          <p:cNvSpPr>
            <a:spLocks noChangeArrowheads="1"/>
          </p:cNvSpPr>
          <p:nvPr/>
        </p:nvSpPr>
        <p:spPr bwMode="auto">
          <a:xfrm>
            <a:off x="1691680" y="3795886"/>
            <a:ext cx="4717611" cy="432048"/>
          </a:xfrm>
          <a:prstGeom prst="wedgeRoundRectCallout">
            <a:avLst>
              <a:gd name="adj1" fmla="val 55884"/>
              <a:gd name="adj2" fmla="val -4029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有公因数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4227"/>
            <a:ext cx="874333" cy="125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0" grpId="0"/>
      <p:bldP spid="21" grpId="0" animBg="1"/>
      <p:bldP spid="3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564074" y="2300369"/>
            <a:ext cx="1318181" cy="1155241"/>
          </a:xfrm>
          <a:prstGeom prst="rect">
            <a:avLst/>
          </a:prstGeom>
          <a:noFill/>
          <a:extLst/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745194" y="1779662"/>
            <a:ext cx="3359475" cy="413840"/>
          </a:xfrm>
          <a:prstGeom prst="wedgeRoundRectCallout">
            <a:avLst>
              <a:gd name="adj1" fmla="val 60144"/>
              <a:gd name="adj2" fmla="val 3481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最大公因数是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082" y="475495"/>
            <a:ext cx="75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找出每组数的最大公因数。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>
            <a:spLocks noChangeArrowheads="1"/>
          </p:cNvSpPr>
          <p:nvPr/>
        </p:nvSpPr>
        <p:spPr bwMode="auto">
          <a:xfrm>
            <a:off x="3014067" y="2451344"/>
            <a:ext cx="3384375" cy="432048"/>
          </a:xfrm>
          <a:prstGeom prst="wedgeRoundRectCallout">
            <a:avLst>
              <a:gd name="adj1" fmla="val 54930"/>
              <a:gd name="adj2" fmla="val 771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的最大公因数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2909" y="1188789"/>
            <a:ext cx="5940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30    13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3188456" y="3147814"/>
            <a:ext cx="3608783" cy="432048"/>
          </a:xfrm>
          <a:prstGeom prst="wedgeRoundRectCallout">
            <a:avLst>
              <a:gd name="adj1" fmla="val 54930"/>
              <a:gd name="adj2" fmla="val 771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圆角矩形标注 17"/>
          <p:cNvSpPr>
            <a:spLocks noChangeArrowheads="1"/>
          </p:cNvSpPr>
          <p:nvPr/>
        </p:nvSpPr>
        <p:spPr bwMode="auto">
          <a:xfrm>
            <a:off x="3336241" y="3868258"/>
            <a:ext cx="3384375" cy="432048"/>
          </a:xfrm>
          <a:prstGeom prst="wedgeRoundRectCallout">
            <a:avLst>
              <a:gd name="adj1" fmla="val 58498"/>
              <a:gd name="adj2" fmla="val -5019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最大公因数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302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21" grpId="0" animBg="1"/>
      <p:bldP spid="16" grpId="0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1335</Words>
  <Application>Microsoft Office PowerPoint</Application>
  <PresentationFormat>全屏显示(16:9)</PresentationFormat>
  <Paragraphs>121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Calibri</vt:lpstr>
      <vt:lpstr>黑体</vt:lpstr>
      <vt:lpstr>幼圆</vt:lpstr>
      <vt:lpstr>楷体</vt:lpstr>
      <vt:lpstr>Wingdings</vt:lpstr>
      <vt:lpstr>Times New Roman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2019-10-14T06:32:22Z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